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279" r:id="rId4"/>
    <p:sldId id="280" r:id="rId5"/>
    <p:sldId id="286" r:id="rId6"/>
    <p:sldId id="281" r:id="rId7"/>
    <p:sldId id="258" r:id="rId8"/>
    <p:sldId id="259" r:id="rId9"/>
    <p:sldId id="282" r:id="rId10"/>
    <p:sldId id="260" r:id="rId11"/>
    <p:sldId id="288" r:id="rId12"/>
    <p:sldId id="269" r:id="rId13"/>
    <p:sldId id="268" r:id="rId14"/>
    <p:sldId id="271" r:id="rId15"/>
    <p:sldId id="267" r:id="rId16"/>
    <p:sldId id="289" r:id="rId17"/>
    <p:sldId id="265" r:id="rId18"/>
    <p:sldId id="273" r:id="rId19"/>
    <p:sldId id="284" r:id="rId20"/>
    <p:sldId id="274" r:id="rId21"/>
    <p:sldId id="275" r:id="rId22"/>
    <p:sldId id="276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49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37D9E-77C3-4729-BBE3-758F3712DF3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85F91-4C20-4329-9651-3999C8A071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82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724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82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89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0C780-6D83-431E-B522-DB9E9D56D3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989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08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647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841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85F91-4C20-4329-9651-3999C8A0717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456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62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89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9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6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86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555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53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5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199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96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61756-DFE6-4B3E-8D12-6730D87DB728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967F4-81C0-4F7C-9532-656E1D5149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15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9.png"/><Relationship Id="rId4" Type="http://schemas.openxmlformats.org/officeDocument/2006/relationships/image" Target="../media/image3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1363" y="476672"/>
            <a:ext cx="7772400" cy="252028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безопасного движения в зимний период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420888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Баба Яга и Снеговик в стране «Правил дорожного 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движения»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2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1588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229600" cy="863600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https://solginskaysoh86.edusite.ru/images/risunok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12879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06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72339" y="5229199"/>
            <a:ext cx="2013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«Осторожно дети»</a:t>
            </a:r>
            <a:endParaRPr lang="ru-RU" sz="1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92696"/>
            <a:ext cx="4647033" cy="422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50">
              <a:spcAft>
                <a:spcPts val="75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Посреди дороги дети,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Мы всегда за них в ответе.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Чтоб не плакал их родитель,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Будь внимательней, водитель</a:t>
            </a:r>
            <a:r>
              <a:rPr lang="ru-RU" sz="1400" dirty="0">
                <a:solidFill>
                  <a:srgbClr val="000000"/>
                </a:solidFill>
                <a:latin typeface="Comic"/>
                <a:ea typeface="Times New Roman"/>
                <a:cs typeface="Times New Roman"/>
              </a:rPr>
              <a:t>!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186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Что за знак такой висит?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«Стоп!» - машинам он велит.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Переход, идите смело</a:t>
            </a:r>
            <a:br>
              <a:rPr lang="ru-RU" sz="1400" dirty="0">
                <a:solidFill>
                  <a:srgbClr val="000000"/>
                </a:solidFill>
                <a:latin typeface="Times New Roman"/>
              </a:rPr>
            </a:br>
            <a:r>
              <a:rPr lang="ru-RU" sz="1400" dirty="0">
                <a:solidFill>
                  <a:srgbClr val="000000"/>
                </a:solidFill>
                <a:latin typeface="Times New Roman"/>
              </a:rPr>
              <a:t>По полоскам черно-белым.  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Пешеходный переход,  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Через дорогу нас ведет.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Ты, водитель,  пропусти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Пешеходов на пути. </a:t>
            </a:r>
            <a:endParaRPr lang="ru-RU" sz="14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0" t="10153" r="21973" b="11278"/>
          <a:stretch/>
        </p:blipFill>
        <p:spPr bwMode="auto">
          <a:xfrm>
            <a:off x="2987824" y="548680"/>
            <a:ext cx="4575034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5085184"/>
            <a:ext cx="24064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«Пешеходный переход»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3414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 Cyr"/>
              </a:rPr>
              <a:t>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/>
              </a:rPr>
              <a:t>По пешеходной дорожке,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/>
              </a:rPr>
              <a:t>Шагают только ножки.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/>
              </a:rPr>
              <a:t>Лишь в коляске, малышам,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000000"/>
                </a:solidFill>
                <a:latin typeface="Times New Roman Cyr"/>
              </a:rPr>
              <a:t>Можно ездить, не спеша.</a:t>
            </a:r>
            <a:endParaRPr lang="ru-RU" sz="14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5301208"/>
            <a:ext cx="2394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 smtClean="0">
                <a:solidFill>
                  <a:srgbClr val="000000"/>
                </a:solidFill>
                <a:latin typeface="Times New Roman"/>
              </a:rPr>
              <a:t>Знак «Пешеходная дорожка»</a:t>
            </a: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6672"/>
            <a:ext cx="439248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37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В дождь и в ясную погоду,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Здесь не ходят пешеходы.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Говорит им знак одно: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«Вам ходить запрещено!» </a:t>
            </a:r>
            <a:endParaRPr lang="ru-RU" sz="14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2" t="8112" r="22380" b="7250"/>
          <a:stretch/>
        </p:blipFill>
        <p:spPr bwMode="auto">
          <a:xfrm>
            <a:off x="2843808" y="621292"/>
            <a:ext cx="4320480" cy="435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91506" y="5355729"/>
            <a:ext cx="3272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«Движение пешеходов запрещено»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9392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В этом месте пешеход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Терпеливо транспорт ждет.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Он пешком устал шагать,</a:t>
            </a:r>
            <a:endParaRPr lang="ru-RU" sz="1400" dirty="0"/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Хочет пассажиром стать. </a:t>
            </a:r>
            <a:endParaRPr lang="ru-RU" sz="14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76672"/>
            <a:ext cx="33944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60893" y="5229200"/>
            <a:ext cx="2792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«Место остановки автобуса»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4610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Велосипедная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Обгоняй Максим Сережку.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никто не помешает –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знак все дети знают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знак, как красный свет,</a:t>
            </a:r>
          </a:p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машинам хода нет.</a:t>
            </a:r>
          </a:p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Царство здесь велосипедов,</a:t>
            </a:r>
          </a:p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Пешеходов и мопедов.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60893" y="5229200"/>
            <a:ext cx="25360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«Велосипедная дорожка»</a:t>
            </a:r>
            <a:endParaRPr lang="ru-RU" sz="1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3" t="16797" r="24804" b="-1135"/>
          <a:stretch/>
        </p:blipFill>
        <p:spPr bwMode="auto">
          <a:xfrm>
            <a:off x="2833188" y="620688"/>
            <a:ext cx="4591416" cy="4376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973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4" t="-562" r="16328" b="12094"/>
          <a:stretch/>
        </p:blipFill>
        <p:spPr bwMode="auto">
          <a:xfrm>
            <a:off x="2987824" y="764704"/>
            <a:ext cx="4176464" cy="423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день рожденья подарили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Скоростной велосипед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Научили, объяснили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Ездить там, где знака нет.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(Означающий запрет)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2339" y="5229199"/>
            <a:ext cx="35104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«Велосипедное движение запрещено»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14687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95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20688"/>
            <a:ext cx="3384376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-Отправляясь на прогулку,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В магазин, или в кино,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Проходя по переулку,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Помни правило одно: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Там где слышен рёв мотора, 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ротозейству места нет!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СТОП - команда светофора,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Если видишь КРАСНЫЙ свет!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И на ЖЁЛТЫЙ свет дорогу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Не спеши  переходить.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Подожди ещё немного,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Чтоб к врачам не угодить.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На сигнал ЗЕЛЁНЫЙ можно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Путь свой смело продолжать!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Эти правила несложно</a:t>
            </a:r>
            <a:endParaRPr lang="ru-RU" sz="1400" dirty="0" smtClean="0">
              <a:effectLst/>
            </a:endParaRPr>
          </a:p>
          <a:p>
            <a:r>
              <a:rPr lang="ru-RU" sz="1400" dirty="0" smtClean="0">
                <a:effectLst/>
                <a:latin typeface="Times New Roman"/>
                <a:ea typeface="Times New Roman"/>
              </a:rPr>
              <a:t>Всем и всюду соблюдать.</a:t>
            </a:r>
            <a:endParaRPr lang="ru-RU" sz="1400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65241" y="5157192"/>
            <a:ext cx="2947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Знак «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С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ветофорное регулирование»</a:t>
            </a:r>
            <a:endParaRPr lang="ru-RU" sz="14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3" t="9986" r="27031" b="36562"/>
          <a:stretch/>
        </p:blipFill>
        <p:spPr bwMode="auto">
          <a:xfrm>
            <a:off x="3131840" y="618291"/>
            <a:ext cx="4701835" cy="411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921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26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Игра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Самый быстрый, самый ловкий»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42050">
            <a:off x="661581" y="1958706"/>
            <a:ext cx="1483988" cy="151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561" y="3095327"/>
            <a:ext cx="1640177" cy="2191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63610"/>
            <a:ext cx="1398092" cy="139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03" y="3388622"/>
            <a:ext cx="1532846" cy="1548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9532">
            <a:off x="6460419" y="2021051"/>
            <a:ext cx="1416061" cy="135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колёсики - и красивый руль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5532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61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9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2987" r="11517" b="26117"/>
          <a:stretch/>
        </p:blipFill>
        <p:spPr bwMode="auto">
          <a:xfrm>
            <a:off x="1" y="-20975"/>
            <a:ext cx="9255126" cy="633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204" y="3666691"/>
            <a:ext cx="2231329" cy="3188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27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1.0882 0.00579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1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01598" y="2492896"/>
            <a:ext cx="756084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3861048"/>
            <a:ext cx="4392488" cy="175260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7828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6"/>
            <a:ext cx="9216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260649"/>
            <a:ext cx="77768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« </a:t>
            </a: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Если вышел в путь,</a:t>
            </a:r>
            <a:b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</a:b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ты про </a:t>
            </a:r>
            <a:r>
              <a:rPr lang="ru-RU" sz="4000" b="1" cap="none" spc="0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фликер</a:t>
            </a:r>
            <a:r>
              <a:rPr lang="ru-RU" sz="40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Monotype Corsiva" panose="03010101010201010101" pitchFamily="66" charset="0"/>
              </a:rPr>
              <a:t> не забудь!»</a:t>
            </a:r>
          </a:p>
        </p:txBody>
      </p:sp>
    </p:spTree>
    <p:extLst>
      <p:ext uri="{BB962C8B-B14F-4D97-AF65-F5344CB8AC3E}">
        <p14:creationId xmlns:p14="http://schemas.microsoft.com/office/powerpoint/2010/main" val="27948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" b="1248"/>
          <a:stretch/>
        </p:blipFill>
        <p:spPr bwMode="auto">
          <a:xfrm>
            <a:off x="-54768" y="-31322"/>
            <a:ext cx="9198768" cy="688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620688"/>
            <a:ext cx="201622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Световозвращающими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элементами могут служить маленькие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брелки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значки или шевроны, покрытые отражающим свет материалом. </a:t>
            </a:r>
          </a:p>
        </p:txBody>
      </p:sp>
      <p:pic>
        <p:nvPicPr>
          <p:cNvPr id="6146" name="Picture 2" descr="C:\Users\USER\Desktop\0001-001-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698" y="3645024"/>
            <a:ext cx="59678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0367" y="4787860"/>
            <a:ext cx="38658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работают по принципу дорожных знаков: на брелок наклеен специальный материал, который возвращает свет к источнику. </a:t>
            </a:r>
          </a:p>
        </p:txBody>
      </p:sp>
      <p:pic>
        <p:nvPicPr>
          <p:cNvPr id="6" name="Picture 2" descr="https://vr-vyksa.ru/media/images/svetootrazhaiushchie-elementy.width-1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9140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40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48680"/>
            <a:ext cx="2232248" cy="10801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1"/>
            <a:ext cx="5040560" cy="125273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3ba7d00af461844baeaea08dac61e1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3548" y="323364"/>
            <a:ext cx="813690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Что блестит так и сверкает словно искорка огня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? Это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  <a:cs typeface="Times New Roman"/>
              </a:rPr>
              <a:t>фликер</a:t>
            </a: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 мой сияет на одежде у меня!                                                                  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err="1">
                <a:solidFill>
                  <a:srgbClr val="000000"/>
                </a:solidFill>
                <a:latin typeface="Times New Roman"/>
                <a:cs typeface="Times New Roman"/>
              </a:rPr>
              <a:t>Фликер</a:t>
            </a: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 – мой телохранитель, темноты я не боюсь,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Ведь </a:t>
            </a: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теперь любой водитель видит, где я нахожусь!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3076" name="Picture 4" descr="C:\Users\USER\Desktop\0001-001-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3717033"/>
            <a:ext cx="50405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00" b="26250" l="17000" r="4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24" t="2875" r="53118" b="74437"/>
          <a:stretch/>
        </p:blipFill>
        <p:spPr bwMode="auto">
          <a:xfrm>
            <a:off x="5796135" y="1612963"/>
            <a:ext cx="1792451" cy="18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2" t="28659" r="12652" b="33035"/>
          <a:stretch/>
        </p:blipFill>
        <p:spPr bwMode="auto">
          <a:xfrm>
            <a:off x="852782" y="1157003"/>
            <a:ext cx="2592288" cy="174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41" y="2900333"/>
            <a:ext cx="5110176" cy="167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66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67595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Соблюдайте правила дорожного движения!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1312863"/>
            <a:ext cx="2666784" cy="4492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Детская — Би-би би-би бибика! Поехали кататься!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63988" y="5823685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05301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" y="-81390"/>
            <a:ext cx="9252520" cy="693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8560" y="4262911"/>
            <a:ext cx="9699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8559" y="5293185"/>
            <a:ext cx="9699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896" y="4913581"/>
            <a:ext cx="9699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5253282"/>
            <a:ext cx="9699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8596" y="4212250"/>
            <a:ext cx="96996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3194050"/>
            <a:ext cx="2232025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48547" y="1875408"/>
            <a:ext cx="2481263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45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6.66667E-6 C 0.00694 0.00927 0.01302 0.01528 0.02239 0.01829 C 0.02621 0.02177 0.0309 0.02362 0.03437 0.02755 C 0.03663 0.0301 0.03698 0.03496 0.03958 0.03681 C 0.04375 0.03982 0.0533 0.04121 0.0533 0.04121 C 0.05677 0.04422 0.06146 0.04584 0.06371 0.05047 C 0.06597 0.05487 0.06875 0.06158 0.07239 0.06436 C 0.07274 0.06459 0.08507 0.07015 0.08784 0.0713 C 0.08975 0.07223 0.09114 0.07478 0.09305 0.0757 C 0.10434 0.08126 0.11753 0.08334 0.12916 0.08728 C 0.13211 0.09028 0.13455 0.09422 0.13784 0.09653 C 0.13993 0.09815 0.14271 0.09723 0.14479 0.09885 C 0.14861 0.10186 0.15139 0.10695 0.15503 0.11019 C 0.18698 0.10788 0.2184 0.11112 0.25 0.10579 C 0.27621 0.08218 0.27482 0.09376 0.32413 0.0919 C 0.346 0.0926 0.36771 0.09283 0.38958 0.09422 C 0.39635 0.09468 0.40503 0.10348 0.41198 0.10579 C 0.42812 0.1014 0.44427 0.10186 0.46024 0.09653 C 0.46406 0.09306 0.46805 0.09028 0.47066 0.08496 C 0.4717 0.08288 0.47239 0.07802 0.47239 0.07802 C 0.50104 0.07038 0.52934 0.05927 0.5585 0.0551 C 0.56267 0.0544 0.56892 0.06436 0.56892 0.06436 C 0.57118 0.06899 0.57291 0.07408 0.57586 0.07802 C 0.5776 0.08033 0.57951 0.08241 0.5809 0.08496 C 0.58715 0.09561 0.58836 0.10348 0.59652 0.11019 C 0.64427 0.10672 0.64722 0.11829 0.67413 0.09422 C 0.68177 0.08751 0.68732 0.08797 0.69652 0.08496 C 0.7 0.0838 0.7033 0.08195 0.70677 0.08033 C 0.70833 0.07964 0.71198 0.07802 0.71198 0.07802 C 0.76232 0.08103 0.7401 0.07246 0.76198 0.0919 C 0.77152 0.11089 0.75902 0.08913 0.77066 0.10116 C 0.77448 0.1051 0.77691 0.11135 0.7809 0.11482 C 0.79027 0.12315 0.79948 0.13311 0.81024 0.13797 C 0.82691 0.13635 0.84357 0.13542 0.86024 0.13334 C 0.8684 0.13241 0.86284 0.12987 0.87066 0.1264 C 0.87621 0.12385 0.88229 0.12385 0.88784 0.12177 C 0.89392 0.11945 0.89913 0.11528 0.90503 0.11251 C 0.9309 0.11528 0.95503 0.12524 0.9809 0.12871 C 0.99514 0.13496 1.01111 0.1345 1.02586 0.13565 C 1.04878 0.13403 1.07187 0.1338 1.09479 0.13103 C 1.09878 0.13056 1.10573 0.122 1.1085 0.11945 C 1.11493 0.1132 1.12361 0.10765 1.1309 0.10348 C 1.15416 0.09052 1.171 0.08519 1.19652 0.08033 C 1.2 0.07871 1.20312 0.0764 1.20677 0.0757 C 1.21996 0.07339 1.24652 0.06899 1.24652 0.06899 C 1.25868 0.05788 1.25277 0.06112 1.26371 0.05741 C 1.27257 0.03982 1.26128 0.06042 1.27239 0.04584 C 1.27378 0.04399 1.27448 0.04098 1.27586 0.03913 C 1.28229 0.03056 1.29184 0.02894 1.3 0.02524 C 1.30538 0.01783 1.3125 0.01251 1.31892 0.00672 C 1.32448 0.00186 1.33611 -0.00694 1.33611 -0.00694 C 1.34097 -0.01573 1.34305 -0.02407 1.35 -0.02985 C 1.35382 -0.03703 1.35902 -0.04305 1.36198 -0.05069 L 1.36371 -0.06435 " pathEditMode="relative" ptsTypes="ffffffffffffffffffffffffffffffffffffffffffffffffffffAA">
                                      <p:cBhvr>
                                        <p:cTn id="6" dur="3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667E-6 -2.22222E-6 C 0.0052 -0.00602 0.00885 -0.01597 0.01545 -0.01829 C 0.01944 -0.01968 0.02239 -0.01204 0.02586 -0.00903 C 0.03159 -0.00394 0.03628 -0.00232 0.04305 -2.22222E-6 C 0.04913 0.00532 0.0552 0.00625 0.06197 0.00926 C 0.06423 0.01157 0.06631 0.01458 0.06892 0.0162 C 0.071 0.01759 0.07395 0.01666 0.07586 0.01852 C 0.0776 0.02014 0.07795 0.02361 0.07933 0.02546 C 0.08194 0.02893 0.08472 0.03194 0.08784 0.03449 C 0.09704 0.04213 0.11423 0.04236 0.12413 0.04375 C 0.13159 0.04305 0.13906 0.04259 0.14652 0.04143 C 0.15225 0.04051 0.15815 0.03634 0.16371 0.03449 C 0.17239 0.03148 0.18072 0.02916 0.18958 0.02754 C 0.20364 0.02199 0.2177 0.0206 0.2309 0.01157 C 0.23784 0.01227 0.24496 0.01227 0.25173 0.01389 C 0.25416 0.01458 0.25607 0.01759 0.2585 0.01852 C 0.26302 0.02014 0.2677 0.02014 0.27239 0.02083 C 0.28246 0.02754 0.29166 0.03565 0.30173 0.04143 C 0.30399 0.04282 0.30607 0.0449 0.3085 0.04606 C 0.31302 0.04815 0.32239 0.05069 0.32239 0.05069 C 0.33993 0.04791 0.3552 0.04398 0.37239 0.04143 C 0.3894 0.03379 0.40711 0.03009 0.42413 0.02315 C 0.43454 0.01898 0.44444 0.01435 0.4552 0.01157 C 0.46319 0.01227 0.47135 0.01203 0.47933 0.01389 C 0.48229 0.01458 0.48784 0.02361 0.48958 0.02546 C 0.50989 0.04768 0.47517 0.00602 0.50173 0.0368 C 0.50694 0.04282 0.50902 0.05162 0.51545 0.05532 C 0.53142 0.06435 0.55243 0.06528 0.56892 0.06666 C 0.57812 0.06597 0.58732 0.0662 0.59652 0.06435 C 0.60364 0.06296 0.60694 0.0537 0.61371 0.05069 C 0.61597 0.04768 0.61788 0.04375 0.62065 0.04143 C 0.62274 0.03981 0.62534 0.04028 0.6276 0.03912 C 0.62951 0.03796 0.6309 0.03611 0.63263 0.03449 C 0.64045 0.01875 0.63107 0.03426 0.64131 0.02546 C 0.65503 0.01365 0.63888 0.02199 0.65173 0.0162 C 0.6552 0.0169 0.65885 0.01666 0.66197 0.01852 C 0.66579 0.0206 0.6684 0.02569 0.67239 0.02754 C 0.67413 0.02824 0.67586 0.02916 0.6776 0.02986 C 0.69166 0.04282 0.66979 0.02361 0.69305 0.03912 C 0.69999 0.04375 0.70677 0.04861 0.71371 0.05301 C 0.72187 0.05833 0.72951 0.0662 0.73784 0.07129 C 0.74583 0.07615 0.75538 0.07916 0.76371 0.08287 C 0.76562 0.08379 0.76701 0.08634 0.76892 0.0875 C 0.77118 0.08865 0.77361 0.08912 0.77586 0.08981 C 0.79704 0.08912 0.8184 0.08865 0.83958 0.0875 C 0.84791 0.08703 0.8592 0.08403 0.86718 0.08055 C 0.87065 0.07893 0.8776 0.07592 0.8776 0.07592 C 0.88558 0.06852 0.88975 0.06921 0.89999 0.06666 C 0.90885 0.06458 0.91701 0.05972 0.92586 0.05764 C 0.93454 0.05833 0.94322 0.0581 0.95173 0.05972 C 0.96024 0.06134 0.96545 0.06666 0.97239 0.07129 C 0.97864 0.07546 0.98975 0.07523 0.99479 0.07592 C 1.00798 0.08171 1.00156 0.07963 1.01371 0.08287 C 1.02638 0.0912 1.04357 0.09421 1.05677 0.09884 C 1.06232 0.10069 1.06718 0.10532 1.07239 0.1081 C 1.08211 0.1074 1.09201 0.10694 1.10173 0.10578 C 1.11215 0.1044 1.12274 0.09884 1.13263 0.09421 C 1.14565 0.08819 1.1585 0.08403 1.17065 0.07592 C 1.17812 0.07083 1.18836 0.07083 1.19652 0.06898 C 1.20451 0.06736 1.22065 0.06435 1.22065 0.06435 C 1.23697 0.05717 1.25173 0.04606 1.26892 0.04143 C 1.27795 0.03333 1.28993 0.03194 1.29999 0.02546 C 1.3052 0.01504 1.31249 0.01018 1.32065 0.00463 C 1.32361 -0.00695 1.32881 -0.0051 1.33611 -0.01135 C 1.34461 -0.02847 1.36197 -0.03403 1.37413 -0.04584 C 1.37916 -0.05926 1.37673 -0.05347 1.38437 -0.06898 C 1.38541 -0.0713 1.38784 -0.0757 1.38784 -0.0757 C 1.38611 -0.12292 1.39427 -0.11088 1.38437 -0.12408 " pathEditMode="relative" ptsTypes="fffffffffffffffffffffffffffffffffffffffffffffffffffffffffffffffffffA">
                                      <p:cBhvr>
                                        <p:cTn id="8" dur="3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1227 C 0.00608 -0.02477 0.01233 -0.02176 0.02205 -0.02384 C 0.02778 -0.02199 0.03368 -0.02176 0.03924 -0.01921 C 0.04288 -0.01759 0.04601 -0.01389 0.04966 -0.01227 C 0.05764 0.00394 0.04775 -0.01319 0.05816 -0.00324 C 0.06077 -0.00069 0.0625 0.00347 0.06511 0.00602 C 0.06875 0.00949 0.07795 0.0132 0.08247 0.01528 C 0.09879 0.03171 0.10799 0.03935 0.12882 0.04282 C 0.14271 0.04907 0.15556 0.05232 0.17032 0.0544 C 0.22726 0.05278 0.25278 0.05671 0.29966 0.03588 C 0.31806 0.03657 0.33646 0.03634 0.35469 0.0382 C 0.37431 0.04028 0.38941 0.04838 0.40816 0.05208 C 0.4467 0.08079 0.39479 0.04282 0.43229 0.06806 C 0.44045 0.07361 0.44809 0.08171 0.45643 0.08657 C 0.46025 0.08889 0.46476 0.08912 0.46858 0.0912 C 0.47813 0.09653 0.48768 0.10185 0.49618 0.10949 C 0.52275 0.1081 0.53195 0.10833 0.55295 0.10255 C 0.56806 0.09259 0.55452 0.1 0.58403 0.0956 C 0.59688 0.09375 0.60816 0.08357 0.62032 0.07963 C 0.63924 0.08056 0.68125 0.07732 0.70122 0.08657 C 0.71233 0.10116 0.72552 0.11528 0.73924 0.1257 C 0.74375 0.12917 0.74896 0.13056 0.75295 0.13472 C 0.76233 0.14468 0.77049 0.15463 0.78229 0.15787 C 0.79636 0.16991 0.80035 0.16389 0.82205 0.16227 C 0.82379 0.16157 0.82535 0.16065 0.82709 0.16019 C 0.83004 0.15926 0.83299 0.1588 0.83577 0.15787 C 0.83924 0.15648 0.84618 0.15324 0.84618 0.15347 C 0.85417 0.14236 0.84983 0.14907 0.85816 0.13241 C 0.8665 0.11574 0.86059 0.13519 0.86684 0.11875 C 0.86771 0.11667 0.86771 0.11389 0.86858 0.11181 C 0.87066 0.10695 0.87327 0.10255 0.87552 0.09792 C 0.87657 0.0956 0.87882 0.0912 0.87882 0.09144 C 0.87934 0.0882 0.87917 0.08449 0.88056 0.08195 C 0.88438 0.07431 0.89792 0.06782 0.90469 0.06574 C 0.90764 0.06482 0.91059 0.06435 0.91337 0.06343 C 0.91684 0.06227 0.92379 0.05903 0.92379 0.05926 C 0.94861 0.06042 0.95417 0.06134 0.97379 0.06574 C 0.98073 0.07523 0.98872 0.08264 0.99618 0.0912 C 0.99861 0.09398 1.00087 0.09699 1.00295 0.10023 C 1.00434 0.10232 1.00504 0.10532 1.00643 0.10718 C 1.01389 0.11713 1.01441 0.10579 1.02205 0.1257 C 1.02657 0.1375 1.02379 0.13218 1.03056 0.14167 C 1.03629 0.16458 1.05434 0.16852 1.07032 0.17153 C 1.08334 0.17732 1.07709 0.17523 1.08924 0.17847 C 1.12153 0.17662 1.17153 0.18403 1.19966 0.17153 C 1.20226 0.16921 1.21997 0.15556 1.22032 0.15556 C 1.22848 0.15278 1.23646 0.14977 1.24445 0.1463 C 1.26563 0.14699 1.28698 0.14583 1.30816 0.14861 C 1.31059 0.14884 1.31129 0.15394 1.31337 0.15556 C 1.32084 0.16181 1.32986 0.16505 1.3375 0.17153 C 1.34914 0.18125 1.36059 0.19329 1.37379 0.19907 C 1.37934 0.21065 1.38125 0.20532 1.38924 0.21065 C 1.39844 0.21667 1.4033 0.22176 1.41337 0.22454 C 1.43247 0.23935 1.43507 0.23264 1.46337 0.22894 C 1.46858 0.22755 1.47379 0.22685 1.47882 0.22454 C 1.48229 0.22292 1.48577 0.22153 1.48924 0.21991 C 1.49098 0.21921 1.49445 0.21759 1.49445 0.21782 " pathEditMode="relative" rAng="0" ptsTypes="ffffffffffffffffffffffffffffffffffffffffffffffffffffffffA">
                                      <p:cBhvr>
                                        <p:cTn id="10" dur="3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566" y="119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55556E-6 C 0.00834 -0.00763 0.00174 -0.00462 0.01198 5.55556E-6 C 0.01476 0.00116 0.01789 0.00116 0.02066 0.00232 C 0.03473 0.00741 0.04445 0.01945 0.05678 0.02755 C 0.06407 0.03241 0.06771 0.03866 0.07587 0.04144 C 0.08316 0.04885 0.09132 0.05579 0.1 0.05973 C 0.10348 0.06274 0.10782 0.06459 0.11025 0.06899 C 0.11198 0.072 0.1132 0.0757 0.11546 0.07825 C 0.11684 0.07987 0.1191 0.0794 0.12066 0.08056 C 0.129 0.08589 0.1375 0.0889 0.14653 0.0919 C 0.15053 0.09329 0.15452 0.09538 0.15851 0.09653 C 0.16407 0.09839 0.17587 0.10116 0.17587 0.10116 C 0.18334 0.10047 0.19115 0.10278 0.19827 0.09885 C 0.20209 0.09677 0.20157 0.08797 0.20504 0.08496 C 0.21754 0.07408 0.2125 0.07987 0.22049 0.06899 C 0.22119 0.06667 0.22136 0.06413 0.22223 0.06204 C 0.2231 0.0595 0.225 0.05765 0.22587 0.0551 C 0.22882 0.04584 0.23021 0.03496 0.23264 0.02524 C 0.23473 0.0169 0.23646 -0.00393 0.23941 -0.01157 C 0.24063 -0.01435 0.24306 -0.01597 0.2448 -0.01828 C 0.24862 -0.01759 0.25278 -0.01782 0.2566 -0.0162 C 0.27049 -0.01087 0.27049 0.01343 0.28091 0.02292 C 0.28421 0.03589 0.28785 0.04329 0.29636 0.05047 C 0.29983 0.06366 0.29688 0.05556 0.30851 0.0713 C 0.31112 0.07478 0.31528 0.07431 0.31893 0.07593 C 0.32066 0.07663 0.32414 0.07825 0.32414 0.07825 C 0.33021 0.0838 0.33612 0.08427 0.34289 0.08728 C 0.35053 0.08658 0.35816 0.08751 0.36546 0.08496 C 0.36945 0.08357 0.37587 0.07593 0.37587 0.07593 C 0.37761 0.06505 0.3816 0.05695 0.38421 0.04607 C 0.38785 0.03241 0.38716 0.02524 0.39306 0.0139 C 0.39601 0.00116 0.40296 -0.003 0.41181 -0.00694 C 0.42362 -0.00532 0.43334 -0.00208 0.44462 5.55556E-6 C 0.45625 0.00788 0.46372 0.01991 0.47396 0.02987 C 0.48681 0.04214 0.49914 0.0544 0.51198 0.06667 C 0.51823 0.07269 0.52761 0.0757 0.53421 0.08056 C 0.54775 0.09052 0.55678 0.10394 0.5724 0.10811 C 0.58073 0.11575 0.58889 0.11228 0.5981 0.10811 C 0.60296 0.10163 0.60886 0.09769 0.61198 0.08959 C 0.61632 0.07825 0.61875 0.06598 0.62396 0.0551 C 0.62622 0.04422 0.62882 0.03357 0.63073 0.02292 C 0.63195 0.01714 0.6323 0.01112 0.63612 0.00695 C 0.63889 0.00371 0.64462 0.00163 0.64827 5.55556E-6 C 0.64983 0.00163 0.65209 0.00255 0.6533 0.00464 C 0.65973 0.01575 0.64914 0.00903 0.66007 0.0139 C 0.6731 0.0264 0.68507 0.03704 0.7 0.04376 C 0.70625 0.04954 0.70938 0.05811 0.71546 0.06436 C 0.72257 0.07177 0.72882 0.07524 0.73612 0.08056 C 0.74358 0.08589 0.74896 0.09538 0.75678 0.09885 C 0.78698 0.09677 0.81632 0.09167 0.84653 0.08959 C 0.85087 0.08751 0.85625 0.0882 0.86007 0.08496 C 0.86441 0.08149 0.87066 0.0713 0.87066 0.0713 C 0.87362 0.05556 0.87014 0.0676 0.87744 0.0551 C 0.88282 0.04561 0.89254 0.01714 0.9 0.01158 C 0.90035 0.01135 0.91268 0.00579 0.91528 0.00464 C 0.91702 0.00394 0.92049 0.00232 0.92049 0.00232 C 0.94375 0.01505 0.96355 0.04075 0.98785 0.05047 C 0.99462 0.05765 1.00157 0.06228 1.00851 0.06899 C 1.01546 0.0757 1.0257 0.08774 1.03438 0.0919 C 1.04497 0.097 1.05625 0.09746 1.06719 0.10116 C 1.09462 0.11042 1.06025 0.10209 1.08785 0.10811 C 1.11928 0.1051 1.15382 0.10163 1.18247 0.08288 C 1.18803 0.0757 1.19375 0.07061 1.2 0.06436 C 1.20296 0.04677 1.20556 0.05024 1.21528 0.04144 C 1.21789 0.03172 1.22223 0.02547 1.22744 0.01829 C 1.22969 0.00927 1.23178 0.00533 1.23785 5.55556E-6 C 1.24011 -0.00902 1.24115 -0.0132 1.2481 -0.0162 C 1.25452 -0.02453 1.25764 -0.03495 1.26372 -0.04374 C 1.26685 -0.0486 1.27049 -0.05277 1.27396 -0.0574 C 1.279 -0.06365 1.27969 -0.07314 1.28264 -0.08055 C 1.28664 -0.09073 1.29185 -0.10046 1.29653 -0.11041 C 1.29705 -0.11342 1.29705 -0.11666 1.29827 -0.11944 C 1.30018 -0.1243 1.30504 -0.13333 1.30504 -0.13333 C 1.30678 -0.14374 1.31077 -0.14976 1.31546 -0.15856 C 1.31719 -0.16851 1.31806 -0.1787 1.32066 -0.18842 C 1.32292 -0.19814 1.32414 -0.1986 1.32587 -0.20694 C 1.32952 -0.22522 1.33264 -0.24374 1.34306 -0.2574 C 1.34532 -0.26689 1.34914 -0.27661 1.35313 -0.28495 C 1.35625 -0.30022 1.35313 -0.28981 1.36198 -0.30578 C 1.36806 -0.31689 1.37066 -0.32777 1.38247 -0.33101 C 1.3948 -0.33425 1.40921 -0.33518 1.42066 -0.34259 " pathEditMode="relative" ptsTypes="ffffffffffffffffffffffffffffffffffffffffffffffffffffffffffffffffffffffffffffffffA">
                                      <p:cBhvr>
                                        <p:cTn id="12" dur="3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7 0.06319 C -0.00608 0.05903 0.00903 0.05278 0.02483 0.0493 C 0.04306 0.03403 0.05104 0.04352 0.08004 0.04491 C 0.0974 0.05231 0.08663 0.04977 0.11267 0.04699 C 0.13229 0.05023 0.14983 0.05648 0.16962 0.05856 C 0.17865 0.0625 0.18819 0.06157 0.19722 0.06551 C 0.22031 0.06366 0.23993 0.06481 0.26267 0.06782 C 0.27257 0.0669 0.28212 0.06319 0.29219 0.06319 C 0.31927 0.06319 0.34601 0.07245 0.37309 0.07245 C 0.38403 0.07176 0.39497 0.07199 0.4059 0.07014 C 0.40833 0.06967 0.41024 0.06666 0.41267 0.06551 C 0.4217 0.06065 0.43108 0.0581 0.44028 0.05393 C 0.4651 0.05671 0.45521 0.05116 0.47135 0.06551 C 0.47326 0.06736 0.47448 0.07083 0.47656 0.07245 C 0.47969 0.07477 0.48681 0.07708 0.48681 0.07731 C 0.49879 0.07616 0.51945 0.07592 0.53333 0.07245 C 0.53976 0.07083 0.55243 0.06551 0.55243 0.06574 C 0.56892 0.06805 0.58247 0.07477 0.59896 0.07708 C 0.61476 0.08333 0.6316 0.07685 0.64722 0.08379 C 0.6651 0.08287 0.68281 0.07916 0.7007 0.07916 C 0.72622 0.07916 0.75486 0.08472 0.78004 0.08611 C 0.79844 0.09236 0.76997 0.0831 0.80747 0.09074 C 0.81215 0.09166 0.81667 0.09421 0.82135 0.09537 C 0.82587 0.09653 0.83056 0.09699 0.83507 0.09768 C 0.84445 0.10393 0.8526 0.10694 0.86267 0.10926 C 0.8691 0.11342 0.87465 0.11597 0.8816 0.11829 C 0.89549 0.11666 0.9092 0.11551 0.92309 0.11366 C 0.93021 0.11273 0.94375 0.10694 0.94375 0.10717 C 0.95556 0.09514 0.95556 0.09329 0.9592 0.07477 C 0.95816 0.06412 0.95816 0.05301 0.9559 0.04259 C 0.95226 0.02592 0.93715 0.01736 0.92656 0.01041 C 0.91979 0.00139 0.91406 -0.00185 0.9059 -0.0081 C 0.89861 -0.01343 0.89323 -0.02037 0.88507 -0.02408 C 0.88177 -0.03727 0.88611 -0.02662 0.87483 -0.03334 C 0.87031 -0.03611 0.86701 -0.04167 0.86267 -0.04491 C 0.8526 -0.05278 0.84149 -0.05834 0.83004 -0.06088 C 0.82083 -0.0669 0.81632 -0.06736 0.8059 -0.07014 C 0.80122 -0.0713 0.79201 -0.07477 0.79201 -0.07454 C 0.78108 -0.07384 0.76875 -0.07755 0.7592 -0.07014 C 0.75712 -0.06852 0.75608 -0.06528 0.75417 -0.0632 C 0.75087 -0.05972 0.74375 -0.05417 0.74375 -0.05394 C 0.73889 -0.03449 0.72899 -0.0007 0.74896 0.0081 C 0.75504 0.01597 0.76129 0.02014 0.76788 0.02639 C 0.76997 0.02824 0.77101 0.03148 0.77309 0.03333 C 0.77517 0.03541 0.77778 0.03611 0.78004 0.03796 C 0.7842 0.04143 0.78802 0.04537 0.79201 0.0493 C 0.79427 0.05162 0.79618 0.05532 0.79896 0.05625 C 0.80885 0.05949 0.80365 0.05741 0.81441 0.06319 C 0.82813 0.08611 0.81441 0.06782 0.8283 0.07708 C 0.83264 0.07986 0.83611 0.08518 0.84028 0.08842 C 0.85174 0.09722 0.86372 0.10416 0.87483 0.11366 C 0.87882 0.11713 0.88403 0.1162 0.88854 0.11829 C 0.90434 0.11643 0.90608 0.12153 0.91441 0.10694 C 0.91754 0.10162 0.91997 0.08935 0.92135 0.08379 C 0.92188 0.08148 0.92309 0.07708 0.92309 0.07731 C 0.92257 0.07083 0.92344 0.06412 0.92135 0.05856 C 0.92014 0.05555 0.91684 0.05532 0.91441 0.05393 C 0.9033 0.04722 0.89201 0.04491 0.88004 0.04259 C 0.86806 0.03611 0.8559 0.03171 0.84375 0.02639 C 0.83229 0.02847 0.81858 0.03379 0.81094 0.04699 C 0.80538 0.05671 0.80382 0.06504 0.79896 0.07477 C 0.79705 0.08472 0.79531 0.10046 0.8007 0.10926 C 0.80122 0.10995 0.81684 0.12685 0.81788 0.12754 C 0.8224 0.13102 0.83177 0.13287 0.83681 0.13449 C 0.84757 0.14398 0.84826 0.13704 0.85747 0.12986 C 0.86181 0.12662 0.86684 0.12361 0.87135 0.1206 " pathEditMode="relative" rAng="0" ptsTypes="fffffffffffffffffffffffffffffffffffffffffffffffffffffffffffffffffA">
                                      <p:cBhvr>
                                        <p:cTn id="15" dur="4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45" y="-30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C 0.00261 0.02037 0.00643 0.02593 0.01545 0.04144 C 0.02222 0.05301 0.02674 0.06551 0.03455 0.07593 C 0.03368 0.08727 0.03351 0.11158 0.02587 0.12176 C 0.02396 0.12408 0.02101 0.12408 0.01893 0.12639 C 0.00747 0.13727 0.01962 0.13033 0.00868 0.13542 C 0.00747 0.13797 0.00677 0.14051 0.00521 0.1426 C 0.00382 0.14422 0.00104 0.14445 2.77778E-6 0.14676 C -0.00191 0.15116 -0.00347 0.16065 -0.00347 0.16065 C -0.00295 0.16551 -0.00382 0.17084 -0.00173 0.17454 C 0.0033 0.18403 0.01441 0.18843 0.0224 0.19074 C 0.02413 0.19213 0.0257 0.19422 0.02761 0.19537 C 0.02917 0.1963 0.03125 0.1963 0.03281 0.19746 C 0.03646 0.20047 0.04011 0.20301 0.04306 0.20695 C 0.04479 0.20926 0.04618 0.21204 0.04827 0.21366 C 0.05261 0.21736 0.05781 0.21875 0.06215 0.22269 C 0.06389 0.22454 0.06545 0.22593 0.06719 0.22755 C 0.06997 0.23866 0.07327 0.25023 0.06893 0.26204 C 0.0658 0.27037 0.05972 0.2757 0.05521 0.28264 C 0.05365 0.28519 0.05209 0.28773 0.05 0.28959 C 0.04844 0.29098 0.04653 0.29121 0.04479 0.29167 C 0.04184 0.29584 0.03854 0.30116 0.03455 0.30348 C 0.03125 0.30556 0.02726 0.30556 0.02413 0.3081 C 0.01736 0.31389 0.02084 0.31135 0.01372 0.31482 C 0.00191 0.32547 0.00486 0.31875 0.00174 0.33102 C 0.00365 0.34769 0.00278 0.34885 0.01372 0.35394 C 0.02049 0.36598 0.02691 0.37894 0.03802 0.3838 C 0.0434 0.3926 0.04549 0.39977 0.05 0.40926 C 0.05226 0.42408 0.05018 0.43565 0.04653 0.45023 C 0.04566 0.45417 0.0441 0.46204 0.04132 0.46435 C 0.0382 0.4669 0.03455 0.46736 0.03108 0.46875 C 0.02709 0.4706 0.02066 0.47824 0.02066 0.47824 C 0.01945 0.48056 0.01858 0.4831 0.01719 0.48496 C 0.0158 0.48681 0.01215 0.48681 0.01215 0.48959 C 0.01163 0.51343 0.01441 0.53704 0.01545 0.56088 C 0.01563 0.56644 0.02101 0.56945 0.0224 0.57477 C 0.02674 0.59144 0.03594 0.60209 0.04306 0.61598 C 0.04618 0.64445 0.04271 0.67107 0.03802 0.69861 C 0.03924 0.72986 0.04271 0.75949 0.04479 0.79051 C 0.04549 0.80116 0.04514 0.81227 0.04653 0.82292 C 0.04722 0.82801 0.05052 0.83195 0.05174 0.83658 C 0.05104 0.87361 0.04427 0.91135 0.05174 0.94676 C 0.06094 0.99098 0.05868 0.93033 0.05868 0.97709 " pathEditMode="relative" ptsTypes="ffffffffffffffffffffffffffffffffffffffffffA">
                                      <p:cBhvr>
                                        <p:cTn id="17" dur="3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0.62413 -0.008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15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-39688"/>
            <a:ext cx="9255126" cy="693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36" y="5720146"/>
            <a:ext cx="9747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29000"/>
            <a:ext cx="2232025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8431" y="2615178"/>
            <a:ext cx="2502991" cy="423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26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87812 -0.03333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06" y="-16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1.00798 -0.03148 " pathEditMode="relative" rAng="0" ptsTypes="AA">
                                      <p:cBhvr>
                                        <p:cTn id="8" dur="2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9" y="-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7.40741E-7 C 0.00348 -0.00301 0.00747 -0.00509 0.01042 -0.00903 C 0.01424 -0.01435 0.01563 -0.01736 0.02067 -0.0206 C 0.0231 -0.02222 0.03056 -0.02454 0.03282 -0.02523 C 0.04289 -0.03912 0.06181 -0.04977 0.07587 -0.05509 C 0.07761 -0.05579 0.07935 -0.05671 0.08108 -0.05741 C 0.0856 -0.05903 0.09028 -0.06042 0.0948 -0.06204 C 0.09705 -0.06273 0.10174 -0.06435 0.10174 -0.06435 C 0.11094 -0.06366 0.12032 -0.06389 0.12935 -0.06204 C 0.13334 -0.06111 0.13681 -0.05301 0.13959 -0.05046 C 0.14115 -0.04907 0.14324 -0.04931 0.1448 -0.04815 C 0.14914 -0.04491 0.15296 -0.04051 0.15695 -0.03681 C 0.16355 -0.03056 0.18455 -0.02894 0.19306 -0.02523 C 0.19879 -0.02593 0.20487 -0.02523 0.21042 -0.02755 C 0.21268 -0.02847 0.21355 -0.03264 0.21546 -0.03449 C 0.21945 -0.03843 0.2231 -0.03935 0.22761 -0.0412 C 0.24133 -0.05949 0.22379 -0.0375 0.23959 -0.05278 C 0.2415 -0.05463 0.24254 -0.05833 0.2448 -0.05972 C 0.24914 -0.06227 0.25417 -0.06227 0.25869 -0.06435 C 0.26216 -0.06597 0.26893 -0.06898 0.26893 -0.06898 C 0.27917 -0.06782 0.28629 -0.06921 0.2948 -0.06435 C 0.30556 -0.05833 0.3132 -0.04537 0.32414 -0.03912 C 0.32917 -0.03634 0.33438 -0.03449 0.33959 -0.03218 C 0.3441 -0.03009 0.35348 -0.02755 0.35348 -0.02755 C 0.37692 -0.0294 0.39896 -0.03102 0.42067 -0.04352 C 0.43716 -0.05301 0.41893 -0.04259 0.43282 -0.05509 C 0.43768 -0.05949 0.4448 -0.05856 0.45001 -0.06204 C 0.45539 -0.06574 0.45643 -0.06921 0.46199 -0.07338 C 0.46563 -0.07616 0.47501 -0.07731 0.47761 -0.07801 C 0.48872 -0.08542 0.49896 -0.08681 0.51042 -0.0919 C 0.52518 -0.09097 0.54324 -0.0919 0.55869 -0.08727 C 0.57622 -0.08194 0.5941 -0.07407 0.61199 -0.0713 C 0.62067 -0.06991 0.63421 -0.06875 0.64306 -0.06667 C 0.64896 -0.06528 0.66042 -0.06204 0.66042 -0.06204 C 0.67483 -0.06273 0.68907 -0.06319 0.70348 -0.06435 C 0.70695 -0.06458 0.71025 -0.06759 0.71372 -0.06667 C 0.7165 -0.06597 0.71824 -0.06204 0.72067 -0.05972 C 0.72414 -0.05648 0.72761 -0.05347 0.73108 -0.05046 C 0.73785 -0.04444 0.74532 -0.04282 0.75348 -0.0412 C 0.75921 -0.03889 0.76494 -0.03704 0.77067 -0.03449 C 0.7823 -0.03704 0.77796 -0.03472 0.78455 -0.03912 " pathEditMode="relative" ptsTypes="ffffffffffffffffffffffffffffffffffffffffA">
                                      <p:cBhvr>
                                        <p:cTn id="11" dur="2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 и нет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3645024"/>
            <a:ext cx="3888432" cy="1905075"/>
          </a:xfrm>
        </p:spPr>
        <p:txBody>
          <a:bodyPr>
            <a:normAutofit/>
          </a:bodyPr>
          <a:lstStyle/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Правил дорожных много на свете,</a:t>
            </a:r>
          </a:p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Знать их обязаны и взрослые, и дети.</a:t>
            </a:r>
          </a:p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Надо нам правила все уважать,</a:t>
            </a:r>
          </a:p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Их выполнять и не нарушать.</a:t>
            </a:r>
          </a:p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endParaRPr lang="ru-RU" sz="3500" dirty="0">
              <a:latin typeface="Times New Roman"/>
              <a:ea typeface="Times New Roman"/>
            </a:endParaRPr>
          </a:p>
          <a:p>
            <a:pPr indent="0" algn="just">
              <a:spcBef>
                <a:spcPts val="1125"/>
              </a:spcBef>
              <a:spcAft>
                <a:spcPts val="0"/>
              </a:spcAft>
              <a:buNone/>
            </a:pPr>
            <a:endParaRPr lang="ru-RU" sz="3500" dirty="0">
              <a:latin typeface="Times New Roman"/>
              <a:ea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73307"/>
              </p:ext>
            </p:extLst>
          </p:nvPr>
        </p:nvGraphicFramePr>
        <p:xfrm>
          <a:off x="323528" y="1268760"/>
          <a:ext cx="8496944" cy="2252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Что хотите, говорите.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В море сладкая вода? (Нет)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Красный свет - проезда нет? (Да)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Если очень вы спешите,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Через улицу бежите? (Нет)</a:t>
                      </a:r>
                    </a:p>
                    <a:p>
                      <a:endParaRPr lang="ru-RU" sz="1600" dirty="0">
                        <a:ln>
                          <a:noFill/>
                        </a:ln>
                        <a:noFill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Мы всегда идем вперед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Только там, где переход? (Да)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Мы бежим вперед так скоро,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Что не видим светофора? (Нет).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Светофора красный цвет</a:t>
                      </a:r>
                    </a:p>
                    <a:p>
                      <a:pPr marL="34290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Означает: «Хода нет?» (Да).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mix_37s (audio-joiner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53179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4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563" y="86828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безопасность на улицах и дорогах необходимо в любое время года. 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осторожность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нужна зимой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41041"/>
            <a:ext cx="4192909" cy="44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07504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-461665"/>
            <a:ext cx="176920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ea typeface="+mj-ea"/>
                <a:cs typeface="+mj-cs"/>
              </a:rPr>
              <a:t>Пешеходы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-498033"/>
            <a:ext cx="1659044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Водители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628" y="2738672"/>
            <a:ext cx="3888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мы выходим на улицы своего города и становимся участниками дорожного движения. Если мы с вами идём пешком, то мы называемся?  (пешеходами).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 люди которые водят автомобиль, называются? (водителями)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4950118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 дороге зимой надо быть особенно внимательными и пешеходам, и водителям.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024"/>
            <a:ext cx="4038600" cy="227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Правила дорожного движения в картинках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333" y="1016789"/>
            <a:ext cx="325832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36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1588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45604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effectLst/>
                <a:latin typeface="Times New Roman"/>
                <a:ea typeface="Times New Roman"/>
              </a:rPr>
              <a:t>Ребята, зимой дороги покрыты снегом, ледяной коркой и называется это явление?  (гололёд). </a:t>
            </a: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53" y="586272"/>
            <a:ext cx="8522294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4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- Дорога зимой очень скользкая и опасная, водителям машин быстро ездить нельзя, потому что на скользкой дороге, автомобиль не может резко затормозить.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- А что может произойти если автомобиль  не успевает затормозить? </a:t>
            </a:r>
            <a:r>
              <a:rPr lang="ru-RU" sz="1400" dirty="0">
                <a:latin typeface="Times New Roman"/>
                <a:ea typeface="Times New Roman"/>
              </a:rPr>
              <a:t>Происходит аварийная ситуация. </a:t>
            </a:r>
            <a:r>
              <a:rPr lang="ru-RU" sz="1400" dirty="0" smtClean="0">
                <a:latin typeface="Times New Roman"/>
                <a:ea typeface="Times New Roman"/>
              </a:rPr>
              <a:t>Движущийся </a:t>
            </a:r>
            <a:r>
              <a:rPr lang="ru-RU" sz="1400" dirty="0">
                <a:latin typeface="Times New Roman"/>
                <a:ea typeface="Times New Roman"/>
              </a:rPr>
              <a:t>автомобиль не может сразу остановиться. </a:t>
            </a:r>
            <a:r>
              <a:rPr lang="ru-RU" sz="1400" dirty="0" smtClean="0">
                <a:latin typeface="Times New Roman"/>
                <a:ea typeface="Times New Roman"/>
              </a:rPr>
              <a:t>*В </a:t>
            </a:r>
            <a:r>
              <a:rPr lang="ru-RU" sz="1400" dirty="0">
                <a:latin typeface="Times New Roman"/>
                <a:ea typeface="Times New Roman"/>
              </a:rPr>
              <a:t>морозную погоду,  стёкла автомобиля покрываются льдом, и обзор у водителя уменьшается </a:t>
            </a:r>
            <a:r>
              <a:rPr lang="ru-RU" sz="1400" dirty="0" smtClean="0">
                <a:latin typeface="Times New Roman"/>
                <a:ea typeface="Times New Roman"/>
              </a:rPr>
              <a:t>.</a:t>
            </a:r>
            <a:endParaRPr lang="ru-RU" sz="14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8578"/>
            <a:ext cx="6791533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00498"/>
            <a:ext cx="6624736" cy="496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997" y="1435485"/>
            <a:ext cx="8106003" cy="496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31538"/>
            <a:ext cx="7450137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054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489</Words>
  <Application>Microsoft Office PowerPoint</Application>
  <PresentationFormat>Экран (4:3)</PresentationFormat>
  <Paragraphs>86</Paragraphs>
  <Slides>23</Slides>
  <Notes>8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Comic</vt:lpstr>
      <vt:lpstr>Monotype Corsiva</vt:lpstr>
      <vt:lpstr>Times New Roman</vt:lpstr>
      <vt:lpstr>Times New Roman Cyr</vt:lpstr>
      <vt:lpstr>Тема Office</vt:lpstr>
      <vt:lpstr>Правила безопасного движения в зимний период</vt:lpstr>
      <vt:lpstr>Презентация PowerPoint</vt:lpstr>
      <vt:lpstr>Презентация PowerPoint</vt:lpstr>
      <vt:lpstr>Презентация PowerPoint</vt:lpstr>
      <vt:lpstr>Да и нет</vt:lpstr>
      <vt:lpstr>Презентация PowerPoint</vt:lpstr>
      <vt:lpstr>Презентация PowerPoint</vt:lpstr>
      <vt:lpstr>Ребята, зимой дороги покрыты снегом, ледяной коркой и называется это явление?  (гололёд).  </vt:lpstr>
      <vt:lpstr>- Дорога зимой очень скользкая и опасная, водителям машин быстро ездить нельзя, потому что на скользкой дороге, автомобиль не может резко затормозить. - А что может произойти если автомобиль  не успевает затормозить? Происходит аварийная ситуация. Движущийся автомобиль не может сразу остановиться. *В морозную погоду,  стёкла автомобиля покрываются льдом, и обзор у водителя уменьшается .</vt:lpstr>
      <vt:lpstr>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«Самый быстрый, самый ловкий»</vt:lpstr>
      <vt:lpstr> 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безопасного движения в зимний период</dc:title>
  <dc:creator>Марина</dc:creator>
  <cp:lastModifiedBy>7</cp:lastModifiedBy>
  <cp:revision>49</cp:revision>
  <dcterms:created xsi:type="dcterms:W3CDTF">2021-01-23T07:43:03Z</dcterms:created>
  <dcterms:modified xsi:type="dcterms:W3CDTF">2026-02-03T05:53:42Z</dcterms:modified>
</cp:coreProperties>
</file>