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2" r:id="rId28"/>
    <p:sldId id="285" r:id="rId29"/>
    <p:sldId id="286" r:id="rId30"/>
    <p:sldId id="283" r:id="rId31"/>
    <p:sldId id="287" r:id="rId32"/>
    <p:sldId id="288" r:id="rId33"/>
    <p:sldId id="290" r:id="rId34"/>
    <p:sldId id="289" r:id="rId35"/>
    <p:sldId id="291" r:id="rId36"/>
    <p:sldId id="292" r:id="rId37"/>
    <p:sldId id="293" r:id="rId38"/>
    <p:sldId id="256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0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402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6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035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0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65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5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459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165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966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79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23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1E5D5-64B4-402F-9B52-00548272BABA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8A6FA-41EB-4FF0-A25C-6C79EE1C0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2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mp3"/><Relationship Id="rId7" Type="http://schemas.openxmlformats.org/officeDocument/2006/relationships/image" Target="../media/image39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8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mp3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7.mp3"/><Relationship Id="rId7" Type="http://schemas.openxmlformats.org/officeDocument/2006/relationships/image" Target="../media/image41.jp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40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mp3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.png"/><Relationship Id="rId4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delfin229nn.caduk.ru/DswMedia/konsul-taciyadlyaroditeleyrasskajitedetyamoprazdnike.pdf" TargetMode="External"/><Relationship Id="rId2" Type="http://schemas.openxmlformats.org/officeDocument/2006/relationships/hyperlink" Target="https://delfin229nn.caduk.ru/DswMedia/den-narodnogoedinstvaistoriyaprazdnika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elfin229nn.caduk.ru/sveden/files/8f0e8ac8068452a5d943a008c0f76326.pdf" TargetMode="External"/><Relationship Id="rId5" Type="http://schemas.openxmlformats.org/officeDocument/2006/relationships/hyperlink" Target="https://delfin229nn.caduk.ru/DswMedia/stixiorodine.pdf" TargetMode="External"/><Relationship Id="rId4" Type="http://schemas.openxmlformats.org/officeDocument/2006/relationships/hyperlink" Target="https://delfin229nn.caduk.ru/DswMedia/prezentaciyakmr.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4056" t="15066" r="39371" b="28788"/>
          <a:stretch/>
        </p:blipFill>
        <p:spPr>
          <a:xfrm>
            <a:off x="0" y="0"/>
            <a:ext cx="11106912" cy="6858000"/>
          </a:xfrm>
          <a:prstGeom prst="rect">
            <a:avLst/>
          </a:prstGeom>
        </p:spPr>
      </p:pic>
      <p:pic>
        <p:nvPicPr>
          <p:cNvPr id="5" name="Олег Газманов - Вперёд, Россия! Плюс +3 (завышенный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08080" y="204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9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2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40" y="0"/>
            <a:ext cx="5055137" cy="68791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976" y="21156"/>
            <a:ext cx="7001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88" y="0"/>
            <a:ext cx="114933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82" y="0"/>
            <a:ext cx="10291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41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27877" cy="679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4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024"/>
            <a:ext cx="12084148" cy="67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50" y="157527"/>
            <a:ext cx="11706120" cy="670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9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56012" cy="683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3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-62996"/>
            <a:ext cx="11873132" cy="692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96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9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905" t="23702" r="37365" b="13208"/>
          <a:stretch/>
        </p:blipFill>
        <p:spPr>
          <a:xfrm>
            <a:off x="633984" y="0"/>
            <a:ext cx="11387328" cy="676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6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75717" cy="67502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83" y="-53899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-1"/>
            <a:ext cx="1228578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849" t="18154" r="37645" b="15191"/>
          <a:stretch/>
        </p:blipFill>
        <p:spPr>
          <a:xfrm>
            <a:off x="650240" y="22320"/>
            <a:ext cx="11541760" cy="683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1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997" t="18017" r="36479" b="13346"/>
          <a:stretch/>
        </p:blipFill>
        <p:spPr>
          <a:xfrm>
            <a:off x="751840" y="0"/>
            <a:ext cx="10850880" cy="679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143" t="24443" r="41633" b="15202"/>
          <a:stretch/>
        </p:blipFill>
        <p:spPr>
          <a:xfrm>
            <a:off x="1036320" y="-49263"/>
            <a:ext cx="8798560" cy="690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3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444" t="19770" r="37404" b="15355"/>
          <a:stretch/>
        </p:blipFill>
        <p:spPr>
          <a:xfrm>
            <a:off x="1198880" y="-143739"/>
            <a:ext cx="9591040" cy="683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4" y="0"/>
            <a:ext cx="11965305" cy="678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6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174" t="18674" r="37273" b="15008"/>
          <a:stretch/>
        </p:blipFill>
        <p:spPr>
          <a:xfrm>
            <a:off x="873760" y="0"/>
            <a:ext cx="9286240" cy="670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8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" y="0"/>
            <a:ext cx="11562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3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22" y="276869"/>
            <a:ext cx="9014778" cy="658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4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2662" t="11780" r="37602" b="22885"/>
          <a:stretch/>
        </p:blipFill>
        <p:spPr>
          <a:xfrm>
            <a:off x="780288" y="149383"/>
            <a:ext cx="10863072" cy="6708617"/>
          </a:xfrm>
          <a:prstGeom prst="rect">
            <a:avLst/>
          </a:prstGeom>
        </p:spPr>
      </p:pic>
      <p:pic>
        <p:nvPicPr>
          <p:cNvPr id="3" name="2. Гимн - Гимн России(со словами) (mp3store.cc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0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9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72" y="226430"/>
            <a:ext cx="10458768" cy="663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5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034" t="18802" r="37076" b="13312"/>
          <a:stretch/>
        </p:blipFill>
        <p:spPr>
          <a:xfrm>
            <a:off x="772160" y="0"/>
            <a:ext cx="10708640" cy="679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52" y="23244"/>
            <a:ext cx="10270808" cy="683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0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14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8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40" y="101600"/>
            <a:ext cx="4520605" cy="637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383" y="548640"/>
            <a:ext cx="7000737" cy="5923280"/>
          </a:xfrm>
          <a:prstGeom prst="rect">
            <a:avLst/>
          </a:prstGeom>
        </p:spPr>
      </p:pic>
      <p:pic>
        <p:nvPicPr>
          <p:cNvPr id="2" name="покл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flipH="1">
            <a:off x="10591800" y="1508760"/>
            <a:ext cx="762000" cy="655320"/>
          </a:xfrm>
          <a:prstGeom prst="rect">
            <a:avLst/>
          </a:prstGeom>
        </p:spPr>
      </p:pic>
      <p:pic>
        <p:nvPicPr>
          <p:cNvPr id="3" name="плясовая.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972800" y="5394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3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2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7" t="-651" r="24642" b="651"/>
          <a:stretch/>
        </p:blipFill>
        <p:spPr>
          <a:xfrm>
            <a:off x="306324" y="-1"/>
            <a:ext cx="3595116" cy="67404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552" y="297496"/>
            <a:ext cx="7715568" cy="6145436"/>
          </a:xfrm>
          <a:prstGeom prst="rect">
            <a:avLst/>
          </a:prstGeom>
        </p:spPr>
      </p:pic>
      <p:pic>
        <p:nvPicPr>
          <p:cNvPr id="4" name="Гульнурке - Красивая татарская мелод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820400" y="731520"/>
            <a:ext cx="609600" cy="609600"/>
          </a:xfrm>
          <a:prstGeom prst="rect">
            <a:avLst/>
          </a:prstGeom>
        </p:spPr>
      </p:pic>
      <p:pic>
        <p:nvPicPr>
          <p:cNvPr id="5" name="татарский - быстра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91400" y="4968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7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1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1" y="217828"/>
            <a:ext cx="4490720" cy="61728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640" y="462280"/>
            <a:ext cx="4892040" cy="4892040"/>
          </a:xfrm>
          <a:prstGeom prst="rect">
            <a:avLst/>
          </a:prstGeom>
        </p:spPr>
      </p:pic>
      <p:pic>
        <p:nvPicPr>
          <p:cNvPr id="4" name="перетягивание кана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69920" y="40233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022" y="28143"/>
            <a:ext cx="6829857" cy="6829857"/>
          </a:xfrm>
          <a:prstGeom prst="rect">
            <a:avLst/>
          </a:prstGeom>
        </p:spPr>
      </p:pic>
      <p:pic>
        <p:nvPicPr>
          <p:cNvPr id="3" name="Я ты он она ВМЕСТЕ ЦЕЛАЯ СТРА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30840" y="52120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7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2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9027" y="419373"/>
            <a:ext cx="116486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>
                <a:latin typeface="Times New Roman" panose="02020603050405020304" pitchFamily="18" charset="0"/>
              </a:rPr>
              <a:t>4 ноября - День народного единства</a:t>
            </a:r>
            <a:endParaRPr lang="ru-RU" sz="1200" dirty="0" smtClean="0"/>
          </a:p>
          <a:p>
            <a:pPr algn="ctr"/>
            <a:r>
              <a:rPr lang="ru-RU" sz="1200" dirty="0" smtClean="0"/>
              <a:t>  </a:t>
            </a:r>
          </a:p>
          <a:p>
            <a:pPr fontAlgn="base">
              <a:spcAft>
                <a:spcPts val="0"/>
              </a:spcAft>
            </a:pPr>
            <a:r>
              <a:rPr lang="ru-RU" sz="12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Этот день занимает особое место среди государственных праздников современной России.</a:t>
            </a:r>
            <a:endParaRPr lang="ru-RU" sz="1200" dirty="0" smtClean="0">
              <a:effectLst/>
            </a:endParaRPr>
          </a:p>
          <a:p>
            <a:pPr algn="just"/>
            <a:r>
              <a:rPr lang="ru-RU" sz="1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День народного единства - это праздник, который дети должны знать с раннего возраста. Современный День народного единства — праздник, который призывает людей не только вспомнить важнейшие исторические события, но и напомнить гражданам многонациональной страны важность сплочения. Ведь только вместе, двигаясь в одном направлении, можно справиться с трудностями и преодолеть препятствия.</a:t>
            </a:r>
            <a:endParaRPr lang="ru-RU" sz="1200" b="0" i="0" dirty="0" smtClean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pPr algn="just"/>
            <a:r>
              <a:rPr lang="ru-RU" sz="12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</a:p>
          <a:p>
            <a:pPr algn="ctr" fontAlgn="base">
              <a:spcAft>
                <a:spcPts val="0"/>
              </a:spcAft>
            </a:pPr>
            <a:r>
              <a:rPr lang="ru-RU" sz="12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 </a:t>
            </a:r>
            <a:r>
              <a:rPr lang="ru-RU" sz="1200" b="1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Уважаемые родители, предлагаем информацию, которая поможет вам и вашим детям познакомиться с важными историческими событиями из летописи нашей Родины.</a:t>
            </a:r>
            <a:endParaRPr lang="ru-RU" sz="1200" dirty="0" smtClean="0">
              <a:effectLst/>
            </a:endParaRPr>
          </a:p>
          <a:p>
            <a:pPr algn="ctr"/>
            <a:r>
              <a:rPr lang="ru-RU" sz="1200" dirty="0" smtClean="0"/>
              <a:t> </a:t>
            </a:r>
          </a:p>
          <a:p>
            <a:pPr algn="ctr"/>
            <a:r>
              <a:rPr lang="ru-RU" sz="12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 все времена русский народ любил свою Родину. Слагал о ней песни, пословицы и стихи, во имя родной страны совершал подвиги.</a:t>
            </a:r>
            <a:br>
              <a:rPr lang="ru-RU" sz="12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200" dirty="0" smtClean="0"/>
          </a:p>
          <a:p>
            <a:pPr algn="ctr"/>
            <a:r>
              <a:rPr lang="ru-RU" sz="12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200" dirty="0" smtClean="0"/>
          </a:p>
          <a:p>
            <a:pPr fontAlgn="base"/>
            <a: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  <a:t> Россия - как из песни слово,                     Люблю тебя, моя Россия,                            Люблю, глубоко понимаю</a:t>
            </a:r>
            <a:b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</a:br>
            <a: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  <a:t>    Березок юная листва.                                  За ясный свет твоих очей,                           Степей задумчивую грусть.</a:t>
            </a:r>
            <a:b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</a:br>
            <a: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  <a:t>       Кругом леса, поля и реки,                           За ум, за подвиги святые,                           Люблю все то, что называю</a:t>
            </a:r>
            <a:b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</a:br>
            <a:r>
              <a:rPr lang="ru-RU" sz="1200" dirty="0" smtClean="0">
                <a:solidFill>
                  <a:srgbClr val="0033CC"/>
                </a:solidFill>
                <a:effectLst/>
                <a:latin typeface="unset"/>
              </a:rPr>
              <a:t>          Раздолье – русская душа.                            За голос звонкий, как ручей.                         </a:t>
            </a:r>
            <a:r>
              <a:rPr lang="ru-RU" sz="1200" b="1" dirty="0" smtClean="0">
                <a:solidFill>
                  <a:srgbClr val="0033CC"/>
                </a:solidFill>
                <a:effectLst/>
                <a:latin typeface="unset"/>
              </a:rPr>
              <a:t>Одним широким словом – Русь!</a:t>
            </a:r>
            <a:endParaRPr lang="ru-RU" sz="1200" dirty="0" smtClean="0">
              <a:effectLst/>
              <a:latin typeface="unset"/>
            </a:endParaRPr>
          </a:p>
          <a:p>
            <a:pPr fontAlgn="base"/>
            <a:r>
              <a:rPr lang="ru-RU" sz="1200" dirty="0" smtClean="0">
                <a:effectLst/>
                <a:latin typeface="unset"/>
              </a:rPr>
              <a:t> 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b="1" i="1" dirty="0" smtClean="0"/>
              <a:t> </a:t>
            </a:r>
            <a:r>
              <a:rPr lang="ru-RU" sz="1200" dirty="0" smtClean="0">
                <a:latin typeface="Times New Roman" panose="02020603050405020304" pitchFamily="18" charset="0"/>
              </a:rPr>
              <a:t>&gt;&gt;</a:t>
            </a:r>
            <a:r>
              <a:rPr lang="ru-RU" sz="1200" b="1" i="1" dirty="0" smtClean="0"/>
              <a:t> </a:t>
            </a:r>
            <a:r>
              <a:rPr lang="ru-RU" sz="1200" i="1" dirty="0" smtClean="0">
                <a:latin typeface="Times New Roman" panose="02020603050405020304" pitchFamily="18" charset="0"/>
                <a:hlinkClick r:id="rId2"/>
              </a:rPr>
              <a:t>Презентация "День народного единства: история праздника"</a:t>
            </a:r>
            <a:endParaRPr lang="ru-RU" sz="1200" dirty="0" smtClean="0"/>
          </a:p>
          <a:p>
            <a:pPr algn="just"/>
            <a:r>
              <a:rPr lang="ru-RU" sz="1200" b="1" i="1" dirty="0" smtClean="0"/>
              <a:t> </a:t>
            </a:r>
            <a:r>
              <a:rPr lang="ru-RU" sz="1200" dirty="0" smtClean="0">
                <a:latin typeface="Times New Roman" panose="02020603050405020304" pitchFamily="18" charset="0"/>
              </a:rPr>
              <a:t>&gt;&gt; </a:t>
            </a:r>
            <a:r>
              <a:rPr lang="ru-RU" sz="1200" i="1" dirty="0" smtClean="0">
                <a:latin typeface="Times New Roman" panose="02020603050405020304" pitchFamily="18" charset="0"/>
                <a:hlinkClick r:id="rId3"/>
              </a:rPr>
              <a:t>Консультация для родителей "Расскажите детям о празднике "День народного единства"</a:t>
            </a:r>
            <a:endParaRPr lang="ru-RU" sz="1200" dirty="0" smtClean="0"/>
          </a:p>
          <a:p>
            <a:pPr algn="just"/>
            <a:r>
              <a:rPr lang="ru-RU" sz="1200" dirty="0" smtClean="0"/>
              <a:t> </a:t>
            </a:r>
            <a:r>
              <a:rPr lang="ru-RU" sz="1200" dirty="0" smtClean="0">
                <a:latin typeface="Times New Roman" panose="02020603050405020304" pitchFamily="18" charset="0"/>
              </a:rPr>
              <a:t>&gt;&gt;</a:t>
            </a:r>
            <a:r>
              <a:rPr lang="ru-RU" sz="1200" dirty="0" smtClean="0"/>
              <a:t> </a:t>
            </a:r>
            <a:r>
              <a:rPr lang="ru-RU" sz="1200" i="1" dirty="0" smtClean="0">
                <a:latin typeface="Times New Roman" panose="02020603050405020304" pitchFamily="18" charset="0"/>
                <a:hlinkClick r:id="rId4"/>
              </a:rPr>
              <a:t>Презентация "Народный подвиг вечен"</a:t>
            </a:r>
            <a:endParaRPr lang="ru-RU" sz="1200" dirty="0" smtClean="0"/>
          </a:p>
          <a:p>
            <a:r>
              <a:rPr lang="ru-RU" sz="1200" b="1" i="1" dirty="0" smtClean="0"/>
              <a:t> </a:t>
            </a:r>
            <a:r>
              <a:rPr lang="ru-RU" sz="1200" dirty="0" smtClean="0">
                <a:latin typeface="Times New Roman" panose="02020603050405020304" pitchFamily="18" charset="0"/>
              </a:rPr>
              <a:t>&gt;&gt; </a:t>
            </a:r>
            <a:r>
              <a:rPr lang="ru-RU" sz="1200" b="1" i="1" dirty="0" smtClean="0">
                <a:latin typeface="Times New Roman" panose="02020603050405020304" pitchFamily="18" charset="0"/>
                <a:hlinkClick r:id="rId5"/>
              </a:rPr>
              <a:t>Стихи, пословицы о Родине</a:t>
            </a:r>
            <a:endParaRPr lang="ru-RU" sz="1200" dirty="0" smtClean="0"/>
          </a:p>
          <a:p>
            <a:r>
              <a:rPr lang="ru-RU" sz="1200" b="1" i="1" dirty="0" smtClean="0">
                <a:latin typeface="Times New Roman" panose="02020603050405020304" pitchFamily="18" charset="0"/>
              </a:rPr>
              <a:t>  &gt;&gt;</a:t>
            </a:r>
            <a:r>
              <a:rPr lang="ru-RU" sz="1200" b="1" i="1" dirty="0" smtClean="0"/>
              <a:t> </a:t>
            </a:r>
            <a:r>
              <a:rPr lang="ru-RU" sz="1200" dirty="0" smtClean="0">
                <a:latin typeface="Times New Roman" panose="02020603050405020304" pitchFamily="18" charset="0"/>
              </a:rPr>
              <a:t>Расскажите детям о России</a:t>
            </a:r>
            <a:r>
              <a:rPr lang="ru-RU" sz="12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</a:t>
            </a:r>
            <a:r>
              <a:rPr lang="ru-RU" sz="1200" b="1" i="1" u="sng" dirty="0" smtClean="0">
                <a:solidFill>
                  <a:srgbClr val="0033CC"/>
                </a:solidFill>
                <a:effectLst/>
                <a:latin typeface="Times New Roman" panose="02020603050405020304" pitchFamily="18" charset="0"/>
                <a:hlinkClick r:id="rId6"/>
              </a:rPr>
              <a:t>"Наша родина - РОССИЯ"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46455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34" y="0"/>
            <a:ext cx="10227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8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3" y="133643"/>
            <a:ext cx="8738251" cy="672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1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4" y="0"/>
            <a:ext cx="12032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106387"/>
            <a:ext cx="12070080" cy="675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37"/>
            <a:ext cx="5106572" cy="6808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0" y="49237"/>
            <a:ext cx="10564838" cy="683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2519"/>
          </a:xfrm>
          <a:prstGeom prst="rect">
            <a:avLst/>
          </a:prstGeom>
        </p:spPr>
      </p:pic>
      <p:pic>
        <p:nvPicPr>
          <p:cNvPr id="9" name="(-) замедленная Россиночка  Россия выход на танец (transposed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35640" y="32613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0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2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6</Words>
  <Application>Microsoft Office PowerPoint</Application>
  <PresentationFormat>Широкоэкранный</PresentationFormat>
  <Paragraphs>16</Paragraphs>
  <Slides>38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Arial</vt:lpstr>
      <vt:lpstr>Calibri</vt:lpstr>
      <vt:lpstr>Calibri Light</vt:lpstr>
      <vt:lpstr>Times New Roman</vt:lpstr>
      <vt:lpstr>unset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7</cp:lastModifiedBy>
  <cp:revision>20</cp:revision>
  <dcterms:created xsi:type="dcterms:W3CDTF">2025-10-30T14:55:26Z</dcterms:created>
  <dcterms:modified xsi:type="dcterms:W3CDTF">2025-10-31T04:09:36Z</dcterms:modified>
</cp:coreProperties>
</file>